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960" r:id="rId1"/>
  </p:sldMasterIdLst>
  <p:notesMasterIdLst>
    <p:notesMasterId r:id="rId25"/>
  </p:notesMasterIdLst>
  <p:sldIdLst>
    <p:sldId id="256" r:id="rId2"/>
    <p:sldId id="288" r:id="rId3"/>
    <p:sldId id="257" r:id="rId4"/>
    <p:sldId id="258" r:id="rId5"/>
    <p:sldId id="259" r:id="rId6"/>
    <p:sldId id="271" r:id="rId7"/>
    <p:sldId id="262" r:id="rId8"/>
    <p:sldId id="272" r:id="rId9"/>
    <p:sldId id="273" r:id="rId10"/>
    <p:sldId id="274" r:id="rId11"/>
    <p:sldId id="275" r:id="rId12"/>
    <p:sldId id="277" r:id="rId13"/>
    <p:sldId id="276" r:id="rId14"/>
    <p:sldId id="279" r:id="rId15"/>
    <p:sldId id="280" r:id="rId16"/>
    <p:sldId id="281" r:id="rId17"/>
    <p:sldId id="282" r:id="rId18"/>
    <p:sldId id="287" r:id="rId19"/>
    <p:sldId id="283" r:id="rId20"/>
    <p:sldId id="284" r:id="rId21"/>
    <p:sldId id="285" r:id="rId22"/>
    <p:sldId id="286" r:id="rId23"/>
    <p:sldId id="263" r:id="rId24"/>
  </p:sldIdLst>
  <p:sldSz cx="12192000" cy="6858000"/>
  <p:notesSz cx="6858000" cy="9144000"/>
  <p:embeddedFontLst>
    <p:embeddedFont>
      <p:font typeface="Agnes" panose="00000400000000000000" pitchFamily="2" charset="0"/>
      <p:regular r:id="rId26"/>
    </p:embeddedFont>
    <p:embeddedFont>
      <p:font typeface="Colonna MT" panose="04020805060202030203" pitchFamily="82" charset="0"/>
      <p:regular r:id="rId27"/>
    </p:embeddedFont>
    <p:embeddedFont>
      <p:font typeface="Corbel" panose="020B0503020204020204" pitchFamily="34" charset="0"/>
      <p:regular r:id="rId28"/>
      <p:bold r:id="rId29"/>
      <p:italic r:id="rId30"/>
      <p:boldItalic r:id="rId31"/>
    </p:embeddedFont>
    <p:embeddedFont>
      <p:font typeface="Synchro LET" pitchFamily="2" charset="0"/>
      <p:regular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46" autoAdjust="0"/>
  </p:normalViewPr>
  <p:slideViewPr>
    <p:cSldViewPr snapToGrid="0" snapToObjects="1">
      <p:cViewPr varScale="1">
        <p:scale>
          <a:sx n="88" d="100"/>
          <a:sy n="88" d="100"/>
        </p:scale>
        <p:origin x="135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79A57-F813-4DB9-A828-94C1BC771BBF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A4F63-CB73-4269-AA93-CAF70881F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60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Turing Machine,</a:t>
            </a:r>
            <a:r>
              <a:rPr lang="en-US" baseline="0" dirty="0"/>
              <a:t> Lambda Calculus, Recursion Theory, Post Machines, General Recursive Functions, Boolean circuits</a:t>
            </a:r>
          </a:p>
          <a:p>
            <a:endParaRPr lang="en-US" baseline="0" dirty="0"/>
          </a:p>
          <a:p>
            <a:r>
              <a:rPr lang="en-US" baseline="0" dirty="0"/>
              <a:t>Many competing models, emerging from mathematics, logic, &amp; electrical engineering. Church-Turing thesis.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A4F63-CB73-4269-AA93-CAF70881F3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04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3A4F63-CB73-4269-AA93-CAF70881F3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35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Saturday, September 7,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Saturday, September 7,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0512"/>
            <a:ext cx="12192000" cy="50474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056" y="825239"/>
            <a:ext cx="9452344" cy="1918416"/>
          </a:xfrm>
        </p:spPr>
        <p:txBody>
          <a:bodyPr/>
          <a:lstStyle/>
          <a:p>
            <a:r>
              <a:rPr lang="en-US" sz="6000" dirty="0">
                <a:latin typeface="Synchro LET"/>
                <a:cs typeface="Synchro LET"/>
              </a:rPr>
              <a:t>A PROCEDURE FOR </a:t>
            </a:r>
            <a:r>
              <a:rPr lang="en-US" sz="6000" dirty="0">
                <a:solidFill>
                  <a:schemeClr val="tx1">
                    <a:lumMod val="90000"/>
                    <a:lumOff val="10000"/>
                  </a:schemeClr>
                </a:solidFill>
                <a:latin typeface="Synchro LET"/>
                <a:cs typeface="Synchro LET"/>
              </a:rPr>
              <a:t>Thinking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056" y="5487548"/>
            <a:ext cx="2126511" cy="1370452"/>
          </a:xfrm>
          <a:solidFill>
            <a:srgbClr val="DDDDDD">
              <a:alpha val="65098"/>
            </a:srgbClr>
          </a:solidFill>
        </p:spPr>
        <p:txBody>
          <a:bodyPr>
            <a:normAutofit fontScale="92500" lnSpcReduction="10000"/>
          </a:bodyPr>
          <a:lstStyle/>
          <a:p>
            <a:r>
              <a:rPr lang="en-US" sz="2800">
                <a:solidFill>
                  <a:srgbClr val="002060"/>
                </a:solidFill>
                <a:latin typeface="Corbel"/>
                <a:cs typeface="Corbel"/>
              </a:rPr>
              <a:t>COMP 4230</a:t>
            </a:r>
            <a:endParaRPr lang="en-US" sz="2800" dirty="0">
              <a:solidFill>
                <a:srgbClr val="002060"/>
              </a:solidFill>
              <a:latin typeface="Corbel"/>
              <a:cs typeface="Corbel"/>
            </a:endParaRPr>
          </a:p>
          <a:p>
            <a:r>
              <a:rPr lang="en-US" sz="2800" dirty="0">
                <a:solidFill>
                  <a:srgbClr val="002060"/>
                </a:solidFill>
                <a:latin typeface="Corbel"/>
                <a:cs typeface="Corbel"/>
              </a:rPr>
              <a:t>David J Stucki</a:t>
            </a:r>
          </a:p>
          <a:p>
            <a:r>
              <a:rPr lang="en-US" sz="2800">
                <a:solidFill>
                  <a:srgbClr val="002060"/>
                </a:solidFill>
                <a:latin typeface="Corbel"/>
                <a:cs typeface="Corbel"/>
              </a:rPr>
              <a:t>Fall 2024</a:t>
            </a:r>
          </a:p>
        </p:txBody>
      </p:sp>
    </p:spTree>
    <p:extLst>
      <p:ext uri="{BB962C8B-B14F-4D97-AF65-F5344CB8AC3E}">
        <p14:creationId xmlns:p14="http://schemas.microsoft.com/office/powerpoint/2010/main" val="2914358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ENTAILMENTS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yoda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Why is this entailed?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It appears in the KB!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dooku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Is this entailed?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The KB doesn’t say it explicitly…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But these two sentences entail it.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How does this work?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A = </a:t>
            </a:r>
            <a:r>
              <a:rPr lang="en-US" sz="1600" dirty="0" err="1">
                <a:latin typeface="Corbel"/>
                <a:cs typeface="Corbel"/>
              </a:rPr>
              <a:t>qui_gon</a:t>
            </a:r>
            <a:endParaRPr lang="en-US" sz="1600" dirty="0">
              <a:latin typeface="Corbel"/>
              <a:cs typeface="Corbel"/>
            </a:endParaRP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B = </a:t>
            </a:r>
            <a:r>
              <a:rPr lang="en-US" sz="1600" dirty="0" err="1">
                <a:latin typeface="Corbel"/>
                <a:cs typeface="Corbel"/>
              </a:rPr>
              <a:t>dooku</a:t>
            </a:r>
            <a:endParaRPr lang="en-US" sz="16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qui_gon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yoda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mace_windu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dooku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sith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sidious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sith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luke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qui_gon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rgbClr val="FFC000"/>
                </a:solidFill>
                <a:latin typeface="Corbel"/>
                <a:cs typeface="Corbel"/>
              </a:rPr>
              <a:t>qui_gon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rgbClr val="00FF00"/>
                </a:solidFill>
                <a:latin typeface="Corbel"/>
                <a:cs typeface="Corbel"/>
              </a:rPr>
              <a:t>dooku</a:t>
            </a:r>
            <a:endParaRPr lang="en-US" sz="2200" dirty="0">
              <a:solidFill>
                <a:srgbClr val="00FF00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dooku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was an apprentice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sidious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If </a:t>
            </a:r>
            <a:r>
              <a:rPr lang="en-US" sz="2200" dirty="0">
                <a:solidFill>
                  <a:srgbClr val="FFC000"/>
                </a:solidFill>
                <a:latin typeface="Corbel"/>
                <a:cs typeface="Corbel"/>
              </a:rPr>
              <a:t>A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to </a:t>
            </a:r>
            <a:r>
              <a:rPr lang="en-US" sz="2200" dirty="0">
                <a:solidFill>
                  <a:srgbClr val="00FF00"/>
                </a:solidFill>
                <a:latin typeface="Corbel"/>
                <a:cs typeface="Corbel"/>
              </a:rPr>
              <a:t>B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then B is a </a:t>
            </a: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accent5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If A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B then A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94120" y="1425040"/>
            <a:ext cx="4251371" cy="50519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49506" y="4432515"/>
            <a:ext cx="3518115" cy="3099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49503" y="5535432"/>
            <a:ext cx="3931920" cy="3099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84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ENTAILMENTS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yoda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Why is this entailed?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It appears in the KB!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dooku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Is this entailed?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The KB doesn’t say it explicitly…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But these two sentences entail it.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How does this work?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A = </a:t>
            </a:r>
            <a:r>
              <a:rPr lang="en-US" sz="1600" dirty="0" err="1">
                <a:latin typeface="Corbel"/>
                <a:cs typeface="Corbel"/>
              </a:rPr>
              <a:t>qui_gon</a:t>
            </a:r>
            <a:endParaRPr lang="en-US" sz="1600" dirty="0">
              <a:latin typeface="Corbel"/>
              <a:cs typeface="Corbel"/>
            </a:endParaRP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B = </a:t>
            </a:r>
            <a:r>
              <a:rPr lang="en-US" sz="1600" dirty="0" err="1">
                <a:latin typeface="Corbel"/>
                <a:cs typeface="Corbel"/>
              </a:rPr>
              <a:t>dooku</a:t>
            </a:r>
            <a:endParaRPr lang="en-US" sz="1600" dirty="0">
              <a:latin typeface="Corbel"/>
              <a:cs typeface="Corbel"/>
            </a:endParaRP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Then B is also a </a:t>
            </a:r>
            <a:r>
              <a:rPr lang="en-US" sz="1600" dirty="0" err="1">
                <a:latin typeface="Corbel"/>
                <a:cs typeface="Corbel"/>
              </a:rPr>
              <a:t>jedi</a:t>
            </a:r>
            <a:r>
              <a:rPr lang="en-US" sz="1600" dirty="0">
                <a:latin typeface="Corbel"/>
                <a:cs typeface="Corbel"/>
              </a:rPr>
              <a:t>, so </a:t>
            </a:r>
            <a:r>
              <a:rPr lang="en-US" sz="1600" dirty="0" err="1">
                <a:latin typeface="Corbel"/>
                <a:cs typeface="Corbel"/>
              </a:rPr>
              <a:t>dooku</a:t>
            </a:r>
            <a:r>
              <a:rPr lang="en-US" sz="1600" dirty="0">
                <a:latin typeface="Corbel"/>
                <a:cs typeface="Corbel"/>
              </a:rPr>
              <a:t> is a </a:t>
            </a:r>
            <a:r>
              <a:rPr lang="en-US" sz="1600" dirty="0" err="1">
                <a:latin typeface="Corbel"/>
                <a:cs typeface="Corbel"/>
              </a:rPr>
              <a:t>jedi</a:t>
            </a:r>
            <a:endParaRPr lang="en-US" sz="1600" dirty="0">
              <a:latin typeface="Corbel"/>
              <a:cs typeface="Corbel"/>
            </a:endParaRP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endParaRPr lang="en-US" sz="16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i="1" dirty="0">
                <a:latin typeface="Corbel"/>
                <a:cs typeface="Corbel"/>
              </a:rPr>
              <a:t>Even if you’ve never seen Star Wars…</a:t>
            </a:r>
            <a:endParaRPr lang="en-US" sz="2600" i="1" dirty="0"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qui_gon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yoda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mace_windu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dooku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sith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sidious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sith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luke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qui_gon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rgbClr val="FFC000"/>
                </a:solidFill>
                <a:latin typeface="Corbel"/>
                <a:cs typeface="Corbel"/>
              </a:rPr>
              <a:t>qui_gon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rgbClr val="00FF00"/>
                </a:solidFill>
                <a:latin typeface="Corbel"/>
                <a:cs typeface="Corbel"/>
              </a:rPr>
              <a:t>dooku</a:t>
            </a:r>
            <a:endParaRPr lang="en-US" sz="2200" dirty="0">
              <a:solidFill>
                <a:srgbClr val="00FF00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dooku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was an apprentice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sidious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If </a:t>
            </a:r>
            <a:r>
              <a:rPr lang="en-US" sz="2200" dirty="0">
                <a:solidFill>
                  <a:srgbClr val="FFC000"/>
                </a:solidFill>
                <a:latin typeface="Corbel"/>
                <a:cs typeface="Corbel"/>
              </a:rPr>
              <a:t>A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to </a:t>
            </a:r>
            <a:r>
              <a:rPr lang="en-US" sz="2200" dirty="0">
                <a:solidFill>
                  <a:srgbClr val="00FF00"/>
                </a:solidFill>
                <a:latin typeface="Corbel"/>
                <a:cs typeface="Corbel"/>
              </a:rPr>
              <a:t>B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then </a:t>
            </a:r>
            <a:r>
              <a:rPr lang="en-US" sz="2200" dirty="0">
                <a:solidFill>
                  <a:srgbClr val="00FF00"/>
                </a:solidFill>
                <a:latin typeface="Corbel"/>
                <a:cs typeface="Corbel"/>
              </a:rPr>
              <a:t>B is a </a:t>
            </a:r>
            <a:r>
              <a:rPr lang="en-US" sz="2200" dirty="0" err="1">
                <a:solidFill>
                  <a:srgbClr val="00FF00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rgbClr val="00FF00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If A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B then A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94120" y="1425040"/>
            <a:ext cx="4251371" cy="50519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49506" y="4432515"/>
            <a:ext cx="3518115" cy="3099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49503" y="5535432"/>
            <a:ext cx="3931920" cy="3099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9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676" y="847725"/>
            <a:ext cx="7895844" cy="575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20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487" y="864613"/>
            <a:ext cx="7998240" cy="563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030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THOUGHT, </a:t>
            </a:r>
            <a:r>
              <a:rPr lang="en-US" sz="2800" dirty="0">
                <a:latin typeface="Synchro LET"/>
                <a:cs typeface="Synchro LET"/>
              </a:rPr>
              <a:t>VERSION 1.0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1171274" cy="4876800"/>
          </a:xfrm>
        </p:spPr>
        <p:txBody>
          <a:bodyPr>
            <a:normAutofit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>
                <a:latin typeface="Corbel"/>
                <a:cs typeface="Corbel"/>
              </a:rPr>
              <a:t>In this approach, thinking consists of determining whether statements are entailed by the knowledge base.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>
                <a:latin typeface="Corbel"/>
                <a:cs typeface="Corbel"/>
              </a:rPr>
              <a:t>How could this be automated?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By an </a:t>
            </a:r>
            <a:r>
              <a:rPr lang="en-US" sz="1800">
                <a:solidFill>
                  <a:schemeClr val="tx2"/>
                </a:solidFill>
                <a:latin typeface="Corbel"/>
                <a:cs typeface="Corbel"/>
              </a:rPr>
              <a:t>algorithm</a:t>
            </a:r>
            <a:r>
              <a:rPr lang="en-US" sz="1800">
                <a:latin typeface="Corbel"/>
                <a:cs typeface="Corbel"/>
              </a:rPr>
              <a:t>!</a:t>
            </a:r>
            <a:endParaRPr lang="en-US" sz="18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b="1" dirty="0">
                <a:solidFill>
                  <a:schemeClr val="accent5"/>
                </a:solidFill>
                <a:latin typeface="Corbel"/>
                <a:cs typeface="Corbel"/>
              </a:rPr>
              <a:t>Back-chaining</a:t>
            </a:r>
            <a:r>
              <a:rPr lang="en-US" sz="1800" dirty="0">
                <a:latin typeface="Corbel"/>
                <a:cs typeface="Corbel"/>
              </a:rPr>
              <a:t>: a procedure to determine whether a given atomic statement, called a query, is entailed by a KB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We will </a:t>
            </a:r>
            <a:r>
              <a:rPr lang="en-US" sz="1800">
                <a:latin typeface="Corbel"/>
                <a:cs typeface="Corbel"/>
              </a:rPr>
              <a:t>see that </a:t>
            </a:r>
            <a:r>
              <a:rPr lang="en-US" sz="1800" dirty="0">
                <a:latin typeface="Corbel"/>
                <a:cs typeface="Corbel"/>
              </a:rPr>
              <a:t>it is actually a bit more complicated than this – back-chaining is capable of more sophisticated behavior!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endParaRPr lang="en-US" sz="180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13106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739" y="876300"/>
            <a:ext cx="8062508" cy="576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798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george</a:t>
            </a:r>
            <a:r>
              <a:rPr lang="en-US" sz="2200" dirty="0">
                <a:latin typeface="Corbel"/>
                <a:cs typeface="Corbel"/>
              </a:rPr>
              <a:t> is a parent of sue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endParaRPr lang="en-US" sz="18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endParaRPr lang="en-US" sz="18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94120" y="1425040"/>
            <a:ext cx="4251371" cy="50519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464" t="22010" r="33429" b="43099"/>
          <a:stretch/>
        </p:blipFill>
        <p:spPr>
          <a:xfrm>
            <a:off x="5963407" y="2078182"/>
            <a:ext cx="4087076" cy="17575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8517" t="64540" r="9666" b="2634"/>
          <a:stretch/>
        </p:blipFill>
        <p:spPr>
          <a:xfrm>
            <a:off x="6038090" y="4313713"/>
            <a:ext cx="3929265" cy="178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37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george</a:t>
            </a:r>
            <a:r>
              <a:rPr lang="en-US" sz="2200" dirty="0">
                <a:latin typeface="Corbel"/>
                <a:cs typeface="Corbel"/>
              </a:rPr>
              <a:t> is a parent of sue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dirty="0">
                <a:latin typeface="Corbel"/>
                <a:cs typeface="Corbel"/>
              </a:rPr>
              <a:t>We find a match in step 2: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X = sue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Y = </a:t>
            </a:r>
            <a:r>
              <a:rPr lang="en-US" sz="1600" dirty="0" err="1">
                <a:latin typeface="Corbel"/>
                <a:cs typeface="Corbel"/>
              </a:rPr>
              <a:t>george</a:t>
            </a:r>
            <a:endParaRPr lang="en-US" sz="16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dirty="0">
                <a:latin typeface="Corbel"/>
                <a:cs typeface="Corbel"/>
              </a:rPr>
              <a:t>So in step 3, we need to</a:t>
            </a:r>
            <a:br>
              <a:rPr lang="en-US" dirty="0">
                <a:latin typeface="Corbel"/>
                <a:cs typeface="Corbel"/>
              </a:rPr>
            </a:br>
            <a:r>
              <a:rPr lang="en-US" dirty="0">
                <a:latin typeface="Corbel"/>
                <a:cs typeface="Corbel"/>
              </a:rPr>
              <a:t>remember this, so that what</a:t>
            </a:r>
            <a:br>
              <a:rPr lang="en-US" dirty="0">
                <a:latin typeface="Corbel"/>
                <a:cs typeface="Corbel"/>
              </a:rPr>
            </a:br>
            <a:r>
              <a:rPr lang="en-US" dirty="0">
                <a:latin typeface="Corbel"/>
                <a:cs typeface="Corbel"/>
              </a:rPr>
              <a:t>we need to establish is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dirty="0">
                <a:latin typeface="Corbel"/>
                <a:cs typeface="Corbel"/>
              </a:rPr>
              <a:t>X is a child of Y, or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94120" y="1425040"/>
            <a:ext cx="4251371" cy="50519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464" t="22010" r="33429" b="43099"/>
          <a:stretch/>
        </p:blipFill>
        <p:spPr>
          <a:xfrm>
            <a:off x="5963407" y="2078182"/>
            <a:ext cx="4087076" cy="17575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8517" t="64540" r="9666" b="2634"/>
          <a:stretch/>
        </p:blipFill>
        <p:spPr>
          <a:xfrm>
            <a:off x="6038090" y="4313713"/>
            <a:ext cx="3929265" cy="17867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09132" y="4323608"/>
            <a:ext cx="2402556" cy="3325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>
            <a:off x="1658679" y="2078182"/>
            <a:ext cx="5667154" cy="2411680"/>
          </a:xfrm>
          <a:prstGeom prst="straightConnector1">
            <a:avLst/>
          </a:prstGeom>
          <a:ln w="508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cxnSpLocks/>
          </p:cNvCxnSpPr>
          <p:nvPr/>
        </p:nvCxnSpPr>
        <p:spPr>
          <a:xfrm>
            <a:off x="3625702" y="2078182"/>
            <a:ext cx="4601316" cy="2411679"/>
          </a:xfrm>
          <a:prstGeom prst="straightConnector1">
            <a:avLst/>
          </a:prstGeom>
          <a:ln w="508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03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george</a:t>
            </a:r>
            <a:r>
              <a:rPr lang="en-US" sz="2200" dirty="0">
                <a:latin typeface="Corbel"/>
                <a:cs typeface="Corbel"/>
              </a:rPr>
              <a:t> is a parent of sue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dirty="0">
                <a:latin typeface="Corbel"/>
                <a:cs typeface="Corbel"/>
              </a:rPr>
              <a:t>We find a match in step 2: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X = sue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Y = </a:t>
            </a:r>
            <a:r>
              <a:rPr lang="en-US" sz="1600" dirty="0" err="1">
                <a:latin typeface="Corbel"/>
                <a:cs typeface="Corbel"/>
              </a:rPr>
              <a:t>george</a:t>
            </a:r>
            <a:endParaRPr lang="en-US" sz="16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dirty="0">
                <a:latin typeface="Corbel"/>
                <a:cs typeface="Corbel"/>
              </a:rPr>
              <a:t>So in step 3, we need to</a:t>
            </a:r>
            <a:br>
              <a:rPr lang="en-US" dirty="0">
                <a:latin typeface="Corbel"/>
                <a:cs typeface="Corbel"/>
              </a:rPr>
            </a:br>
            <a:r>
              <a:rPr lang="en-US" dirty="0">
                <a:latin typeface="Corbel"/>
                <a:cs typeface="Corbel"/>
              </a:rPr>
              <a:t>remember this, so that what</a:t>
            </a:r>
            <a:br>
              <a:rPr lang="en-US" dirty="0">
                <a:latin typeface="Corbel"/>
                <a:cs typeface="Corbel"/>
              </a:rPr>
            </a:br>
            <a:r>
              <a:rPr lang="en-US" dirty="0">
                <a:latin typeface="Corbel"/>
                <a:cs typeface="Corbel"/>
              </a:rPr>
              <a:t>we need to establish is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dirty="0">
                <a:latin typeface="Corbel"/>
                <a:cs typeface="Corbel"/>
              </a:rPr>
              <a:t>X is a child of Y, or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dirty="0">
                <a:latin typeface="Corbel"/>
                <a:cs typeface="Corbel"/>
              </a:rPr>
              <a:t>sue is a child of </a:t>
            </a:r>
            <a:r>
              <a:rPr lang="en-US" dirty="0" err="1">
                <a:latin typeface="Corbel"/>
                <a:cs typeface="Corbel"/>
              </a:rPr>
              <a:t>george</a:t>
            </a:r>
            <a:endParaRPr lang="en-US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dirty="0">
                <a:latin typeface="Corbel"/>
                <a:cs typeface="Corbel"/>
              </a:rPr>
              <a:t>Fortunately, this can be found</a:t>
            </a:r>
            <a:br>
              <a:rPr lang="en-US" dirty="0">
                <a:latin typeface="Corbel"/>
                <a:cs typeface="Corbel"/>
              </a:rPr>
            </a:br>
            <a:r>
              <a:rPr lang="en-US" dirty="0">
                <a:latin typeface="Corbel"/>
                <a:cs typeface="Corbel"/>
              </a:rPr>
              <a:t>in the KB!!</a:t>
            </a:r>
            <a:endParaRPr lang="en-US" sz="18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94120" y="1425040"/>
            <a:ext cx="4251371" cy="50519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464" t="22010" r="33429" b="43099"/>
          <a:stretch/>
        </p:blipFill>
        <p:spPr>
          <a:xfrm>
            <a:off x="5963407" y="2078182"/>
            <a:ext cx="4087076" cy="17575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8517" t="64540" r="9666" b="2634"/>
          <a:stretch/>
        </p:blipFill>
        <p:spPr>
          <a:xfrm>
            <a:off x="6038090" y="4313713"/>
            <a:ext cx="3929265" cy="17867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38090" y="2755076"/>
            <a:ext cx="1993589" cy="3325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09132" y="4323608"/>
            <a:ext cx="2402556" cy="3325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202878" y="2956957"/>
            <a:ext cx="0" cy="1532905"/>
          </a:xfrm>
          <a:prstGeom prst="straightConnector1">
            <a:avLst/>
          </a:prstGeom>
          <a:ln w="508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7001493" y="2956956"/>
            <a:ext cx="590798" cy="1532906"/>
          </a:xfrm>
          <a:prstGeom prst="straightConnector1">
            <a:avLst/>
          </a:prstGeom>
          <a:ln w="508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779364" y="1921791"/>
            <a:ext cx="4649491" cy="2568071"/>
          </a:xfrm>
          <a:prstGeom prst="straightConnector1">
            <a:avLst/>
          </a:prstGeom>
          <a:ln w="508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885665" y="1921790"/>
            <a:ext cx="3341353" cy="2568071"/>
          </a:xfrm>
          <a:prstGeom prst="straightConnector1">
            <a:avLst/>
          </a:prstGeom>
          <a:ln w="508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24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gina</a:t>
            </a:r>
            <a:r>
              <a:rPr lang="en-US" sz="2200" dirty="0">
                <a:latin typeface="Corbel"/>
                <a:cs typeface="Corbel"/>
              </a:rPr>
              <a:t> is female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george</a:t>
            </a:r>
            <a:r>
              <a:rPr lang="en-US" sz="2200" dirty="0">
                <a:latin typeface="Corbel"/>
                <a:cs typeface="Corbel"/>
              </a:rPr>
              <a:t> is a father of sue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jane</a:t>
            </a:r>
            <a:r>
              <a:rPr lang="en-US" sz="2200" dirty="0">
                <a:latin typeface="Corbel"/>
                <a:cs typeface="Corbel"/>
              </a:rPr>
              <a:t> is of opposite sex</a:t>
            </a:r>
            <a:br>
              <a:rPr lang="en-US" sz="2200" dirty="0">
                <a:latin typeface="Corbel"/>
                <a:cs typeface="Corbel"/>
              </a:rPr>
            </a:br>
            <a:r>
              <a:rPr lang="en-US" sz="2200" dirty="0">
                <a:latin typeface="Corbel"/>
                <a:cs typeface="Corbel"/>
              </a:rPr>
              <a:t>from </a:t>
            </a:r>
            <a:r>
              <a:rPr lang="en-US" sz="2200" dirty="0" err="1">
                <a:latin typeface="Corbel"/>
                <a:cs typeface="Corbel"/>
              </a:rPr>
              <a:t>george</a:t>
            </a:r>
            <a:endParaRPr lang="en-US" sz="22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We will try step 2 twice to succeed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endParaRPr lang="en-US" sz="18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george</a:t>
            </a:r>
            <a:r>
              <a:rPr lang="en-US" sz="2200" dirty="0">
                <a:latin typeface="Corbel"/>
                <a:cs typeface="Corbel"/>
              </a:rPr>
              <a:t> is a grandfather of john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We’ll come back to this if</a:t>
            </a:r>
            <a:br>
              <a:rPr lang="en-US" sz="1800" dirty="0">
                <a:latin typeface="Corbel"/>
                <a:cs typeface="Corbel"/>
              </a:rPr>
            </a:br>
            <a:r>
              <a:rPr lang="en-US" sz="1800" dirty="0">
                <a:latin typeface="Corbel"/>
                <a:cs typeface="Corbel"/>
              </a:rPr>
              <a:t>there is time…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94120" y="1425040"/>
            <a:ext cx="4251371" cy="50519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464" t="22010" r="33429" b="43099"/>
          <a:stretch/>
        </p:blipFill>
        <p:spPr>
          <a:xfrm>
            <a:off x="5963407" y="2078182"/>
            <a:ext cx="4087076" cy="17575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8517" t="64540" r="9666" b="2634"/>
          <a:stretch/>
        </p:blipFill>
        <p:spPr>
          <a:xfrm>
            <a:off x="6038090" y="4313713"/>
            <a:ext cx="3929265" cy="178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54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5DD7D-43A0-4658-A741-4AEC7A1A6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Synchro LET"/>
                <a:cs typeface="Synchro LET"/>
              </a:rPr>
              <a:t>ALERTS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980F2-349F-46B9-982D-8017DF562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rbel" panose="020B0503020204020204" pitchFamily="34" charset="0"/>
              </a:rPr>
              <a:t>Thoughts on John Searle?</a:t>
            </a:r>
          </a:p>
          <a:p>
            <a:endParaRPr lang="en-US">
              <a:latin typeface="Corbel" panose="020B0503020204020204" pitchFamily="34" charset="0"/>
            </a:endParaRPr>
          </a:p>
          <a:p>
            <a:r>
              <a:rPr lang="en-US">
                <a:latin typeface="Corbel" panose="020B0503020204020204" pitchFamily="34" charset="0"/>
              </a:rPr>
              <a:t>Thoughts on Larson Chapter 2?</a:t>
            </a:r>
          </a:p>
          <a:p>
            <a:endParaRPr lang="en-US">
              <a:latin typeface="Corbel" panose="020B0503020204020204" pitchFamily="34" charset="0"/>
            </a:endParaRPr>
          </a:p>
          <a:p>
            <a:r>
              <a:rPr lang="en-US">
                <a:latin typeface="Corbel" panose="020B0503020204020204" pitchFamily="34" charset="0"/>
              </a:rPr>
              <a:t>Read Chapters 3 &amp; 4 of Larson</a:t>
            </a:r>
          </a:p>
          <a:p>
            <a:endParaRPr lang="en-US">
              <a:latin typeface="Corbel" panose="020B0503020204020204" pitchFamily="34" charset="0"/>
            </a:endParaRPr>
          </a:p>
          <a:p>
            <a:r>
              <a:rPr lang="en-US">
                <a:latin typeface="Corbel" panose="020B0503020204020204" pitchFamily="34" charset="0"/>
              </a:rPr>
              <a:t>Assignment #2, due Friday, 9/13</a:t>
            </a:r>
          </a:p>
        </p:txBody>
      </p:sp>
    </p:spTree>
    <p:extLst>
      <p:ext uri="{BB962C8B-B14F-4D97-AF65-F5344CB8AC3E}">
        <p14:creationId xmlns:p14="http://schemas.microsoft.com/office/powerpoint/2010/main" val="2954913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5670" y="971550"/>
            <a:ext cx="8089625" cy="559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414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2233" y="838200"/>
            <a:ext cx="8012843" cy="581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980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0061" y="833438"/>
            <a:ext cx="7998099" cy="578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8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 pitchFamily="2" charset="0"/>
              </a:rPr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>
                <a:latin typeface="Corbel" panose="020B0503020204020204" pitchFamily="34" charset="0"/>
              </a:rPr>
              <a:t>Expert Systems</a:t>
            </a:r>
            <a:endParaRPr lang="en-US" sz="2800" dirty="0">
              <a:latin typeface="Corbel" panose="020B0503020204020204" pitchFamily="34" charset="0"/>
            </a:endParaRPr>
          </a:p>
          <a:p>
            <a:r>
              <a:rPr lang="en-US" sz="2800">
                <a:latin typeface="Corbel" panose="020B0503020204020204" pitchFamily="34" charset="0"/>
              </a:rPr>
              <a:t>The Physical Symbol System Hypothesi</a:t>
            </a:r>
            <a:r>
              <a:rPr lang="en-US" sz="2800" dirty="0">
                <a:latin typeface="Corbel" panose="020B0503020204020204" pitchFamily="34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378835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539" y="4881293"/>
            <a:ext cx="2885704" cy="19767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670" y="533400"/>
            <a:ext cx="5346655" cy="16637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Synchro LET"/>
                <a:cs typeface="Synchro LET"/>
              </a:rPr>
              <a:t>MODELS OF COMPUTATION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115" y="2175164"/>
            <a:ext cx="10728251" cy="4587143"/>
          </a:xfrm>
        </p:spPr>
        <p:txBody>
          <a:bodyPr>
            <a:normAutofit/>
          </a:bodyPr>
          <a:lstStyle/>
          <a:p>
            <a:r>
              <a:rPr lang="en-US" dirty="0">
                <a:latin typeface="Corbel"/>
                <a:cs typeface="Corbel"/>
              </a:rPr>
              <a:t>1930s: An exciting time…</a:t>
            </a:r>
          </a:p>
          <a:p>
            <a:pPr marL="461963" lvl="1" indent="0">
              <a:buNone/>
              <a:tabLst>
                <a:tab pos="3427413" algn="l"/>
                <a:tab pos="6121400" algn="l"/>
              </a:tabLst>
            </a:pPr>
            <a:r>
              <a:rPr lang="en-US" dirty="0">
                <a:latin typeface="Corbel"/>
                <a:cs typeface="Corbel"/>
              </a:rPr>
              <a:t>Alan Turing	Stephen Kleene	Kurt</a:t>
            </a:r>
            <a:r>
              <a:rPr lang="en-US" dirty="0">
                <a:solidFill>
                  <a:srgbClr val="002060"/>
                </a:solidFill>
                <a:latin typeface="Corbel"/>
                <a:cs typeface="Corbel"/>
              </a:rPr>
              <a:t> </a:t>
            </a:r>
            <a:r>
              <a:rPr lang="en-US" dirty="0">
                <a:latin typeface="Corbel"/>
                <a:cs typeface="Corbel"/>
              </a:rPr>
              <a:t>Gödel</a:t>
            </a:r>
          </a:p>
          <a:p>
            <a:pPr marL="461963" lvl="1" indent="0">
              <a:buNone/>
              <a:tabLst>
                <a:tab pos="3427413" algn="l"/>
                <a:tab pos="6121400" algn="l"/>
              </a:tabLst>
            </a:pPr>
            <a:endParaRPr lang="en-US">
              <a:latin typeface="Corbel"/>
              <a:cs typeface="Corbel"/>
            </a:endParaRPr>
          </a:p>
          <a:p>
            <a:pPr marL="461963" lvl="1" indent="0">
              <a:buNone/>
              <a:tabLst>
                <a:tab pos="3427413" algn="l"/>
                <a:tab pos="6121400" algn="l"/>
              </a:tabLst>
            </a:pPr>
            <a:endParaRPr lang="en-US">
              <a:latin typeface="Corbel"/>
              <a:cs typeface="Corbel"/>
            </a:endParaRPr>
          </a:p>
          <a:p>
            <a:pPr marL="461963" lvl="1" indent="0">
              <a:buNone/>
              <a:tabLst>
                <a:tab pos="3427413" algn="l"/>
                <a:tab pos="6121400" algn="l"/>
              </a:tabLst>
            </a:pPr>
            <a:r>
              <a:rPr lang="en-US">
                <a:latin typeface="Corbel"/>
                <a:cs typeface="Corbel"/>
              </a:rPr>
              <a:t>Alonzo </a:t>
            </a:r>
            <a:r>
              <a:rPr lang="en-US" dirty="0">
                <a:latin typeface="Corbel"/>
                <a:cs typeface="Corbel"/>
              </a:rPr>
              <a:t>Church	Emil Post	Claude Shannon</a:t>
            </a:r>
          </a:p>
          <a:p>
            <a:endParaRPr lang="en-US">
              <a:latin typeface="Corbel"/>
              <a:cs typeface="Corbel"/>
            </a:endParaRPr>
          </a:p>
          <a:p>
            <a:r>
              <a:rPr lang="en-US">
                <a:latin typeface="Corbel"/>
                <a:cs typeface="Corbel"/>
              </a:rPr>
              <a:t>Every </a:t>
            </a:r>
            <a:r>
              <a:rPr lang="en-US" dirty="0">
                <a:latin typeface="Corbel"/>
                <a:cs typeface="Corbel"/>
              </a:rPr>
              <a:t>formalism is optimal for certain types of problems.</a:t>
            </a:r>
          </a:p>
          <a:p>
            <a:r>
              <a:rPr lang="en-US" dirty="0">
                <a:latin typeface="Corbel"/>
                <a:cs typeface="Corbel"/>
              </a:rPr>
              <a:t>Thinking as knowledge &amp; reasoning</a:t>
            </a:r>
          </a:p>
          <a:p>
            <a:pPr marL="804863" lvl="1" indent="-342900">
              <a:tabLst>
                <a:tab pos="3427413" algn="l"/>
                <a:tab pos="5310188" algn="l"/>
              </a:tabLst>
            </a:pPr>
            <a:r>
              <a:rPr lang="en-US" dirty="0">
                <a:latin typeface="Corbel"/>
                <a:cs typeface="Corbel"/>
              </a:rPr>
              <a:t>Logic</a:t>
            </a:r>
          </a:p>
          <a:p>
            <a:pPr marL="804863" lvl="1" indent="-342900">
              <a:tabLst>
                <a:tab pos="3427413" algn="l"/>
                <a:tab pos="5310188" algn="l"/>
              </a:tabLst>
            </a:pPr>
            <a:r>
              <a:rPr lang="en-US" dirty="0">
                <a:latin typeface="Corbel"/>
                <a:cs typeface="Corbel"/>
              </a:rPr>
              <a:t>Entailment</a:t>
            </a:r>
          </a:p>
          <a:p>
            <a:pPr marL="804863" lvl="1" indent="-342900">
              <a:tabLst>
                <a:tab pos="3427413" algn="l"/>
                <a:tab pos="5310188" algn="l"/>
              </a:tabLst>
            </a:pPr>
            <a:r>
              <a:rPr lang="en-US" dirty="0">
                <a:latin typeface="Corbel"/>
                <a:cs typeface="Corbel"/>
              </a:rPr>
              <a:t>Knowledge base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146" y="2638873"/>
            <a:ext cx="771260" cy="8478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509" y="3567502"/>
            <a:ext cx="771259" cy="8956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045" y="2525577"/>
            <a:ext cx="771259" cy="94879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440" y="2612908"/>
            <a:ext cx="771258" cy="9822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132" y="3567502"/>
            <a:ext cx="718319" cy="97952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5757" y="3718392"/>
            <a:ext cx="771258" cy="103616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208F421-18EA-41C1-85D8-B5544AF1ABCD}"/>
              </a:ext>
            </a:extLst>
          </p:cNvPr>
          <p:cNvSpPr txBox="1"/>
          <p:nvPr/>
        </p:nvSpPr>
        <p:spPr>
          <a:xfrm>
            <a:off x="5476678" y="755963"/>
            <a:ext cx="66181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>
                <a:solidFill>
                  <a:schemeClr val="tx2"/>
                </a:solidFill>
                <a:latin typeface="Colonna MT" panose="04020805060202030203" pitchFamily="82" charset="0"/>
                <a:cs typeface="Corbel"/>
              </a:rPr>
              <a:t>“Once a problem is described using an appropriate</a:t>
            </a:r>
            <a:br>
              <a:rPr lang="en-US" sz="2400">
                <a:solidFill>
                  <a:schemeClr val="tx2"/>
                </a:solidFill>
                <a:latin typeface="Colonna MT" panose="04020805060202030203" pitchFamily="82" charset="0"/>
                <a:cs typeface="Corbel"/>
              </a:rPr>
            </a:br>
            <a:r>
              <a:rPr lang="en-US" sz="2400">
                <a:solidFill>
                  <a:schemeClr val="tx2"/>
                </a:solidFill>
                <a:latin typeface="Colonna MT" panose="04020805060202030203" pitchFamily="82" charset="0"/>
                <a:cs typeface="Corbel"/>
              </a:rPr>
              <a:t>representation, the problem is almost solved.”</a:t>
            </a:r>
            <a:br>
              <a:rPr lang="en-US" sz="2400">
                <a:solidFill>
                  <a:schemeClr val="tx2"/>
                </a:solidFill>
                <a:latin typeface="Colonna MT" panose="04020805060202030203" pitchFamily="82" charset="0"/>
                <a:cs typeface="Corbel"/>
              </a:rPr>
            </a:br>
            <a:r>
              <a:rPr lang="en-US" sz="2400">
                <a:solidFill>
                  <a:schemeClr val="tx2"/>
                </a:solidFill>
                <a:latin typeface="Colonna MT" panose="04020805060202030203" pitchFamily="82" charset="0"/>
                <a:cs typeface="Corbel"/>
              </a:rPr>
              <a:t>–Patrick Winston, 1993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DF8EC5-51CF-4C7E-9A53-64CB51FED0FF}"/>
              </a:ext>
            </a:extLst>
          </p:cNvPr>
          <p:cNvSpPr txBox="1"/>
          <p:nvPr/>
        </p:nvSpPr>
        <p:spPr>
          <a:xfrm>
            <a:off x="1436036" y="2921171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Turing</a:t>
            </a:r>
          </a:p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Machine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CA1329-51B8-4364-8489-C06405A5C06F}"/>
              </a:ext>
            </a:extLst>
          </p:cNvPr>
          <p:cNvSpPr txBox="1"/>
          <p:nvPr/>
        </p:nvSpPr>
        <p:spPr>
          <a:xfrm>
            <a:off x="1436036" y="3968407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Lambda</a:t>
            </a:r>
          </a:p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Calculus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14BC10-9635-438E-9205-F2A500AB7C76}"/>
              </a:ext>
            </a:extLst>
          </p:cNvPr>
          <p:cNvSpPr txBox="1"/>
          <p:nvPr/>
        </p:nvSpPr>
        <p:spPr>
          <a:xfrm>
            <a:off x="4307918" y="2921171"/>
            <a:ext cx="1024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Recursion</a:t>
            </a:r>
          </a:p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Theory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F380854-75DF-4D5D-AF11-34B649208D30}"/>
              </a:ext>
            </a:extLst>
          </p:cNvPr>
          <p:cNvSpPr txBox="1"/>
          <p:nvPr/>
        </p:nvSpPr>
        <p:spPr>
          <a:xfrm>
            <a:off x="4307918" y="3973919"/>
            <a:ext cx="942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Post</a:t>
            </a:r>
          </a:p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Machine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AD8CA3-0F41-4950-8E32-896EE5C3BF2E}"/>
              </a:ext>
            </a:extLst>
          </p:cNvPr>
          <p:cNvSpPr txBox="1"/>
          <p:nvPr/>
        </p:nvSpPr>
        <p:spPr>
          <a:xfrm>
            <a:off x="6914514" y="2921171"/>
            <a:ext cx="1064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Recursive</a:t>
            </a:r>
          </a:p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Functions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119EC1-5E1B-4A45-883B-1169A7D8E1DC}"/>
              </a:ext>
            </a:extLst>
          </p:cNvPr>
          <p:cNvSpPr txBox="1"/>
          <p:nvPr/>
        </p:nvSpPr>
        <p:spPr>
          <a:xfrm>
            <a:off x="6998671" y="3968406"/>
            <a:ext cx="896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Boolean</a:t>
            </a:r>
          </a:p>
          <a:p>
            <a:pPr algn="ctr"/>
            <a:r>
              <a:rPr lang="en-US">
                <a:solidFill>
                  <a:schemeClr val="tx2">
                    <a:lumMod val="75000"/>
                  </a:schemeClr>
                </a:solidFill>
                <a:latin typeface="Agnes" panose="00000400000000000000" pitchFamily="2" charset="0"/>
              </a:rPr>
              <a:t>Circuits</a:t>
            </a:r>
          </a:p>
        </p:txBody>
      </p:sp>
    </p:spTree>
    <p:extLst>
      <p:ext uri="{BB962C8B-B14F-4D97-AF65-F5344CB8AC3E}">
        <p14:creationId xmlns:p14="http://schemas.microsoft.com/office/powerpoint/2010/main" val="61592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Synchro LET"/>
                <a:cs typeface="Synchro LET"/>
              </a:rPr>
              <a:t>KNOWLEDGE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24000"/>
            <a:ext cx="8686800" cy="5413233"/>
          </a:xfrm>
        </p:spPr>
        <p:txBody>
          <a:bodyPr>
            <a:normAutofit/>
          </a:bodyPr>
          <a:lstStyle/>
          <a:p>
            <a:r>
              <a:rPr lang="en-US" dirty="0">
                <a:latin typeface="Corbel"/>
                <a:cs typeface="Corbel"/>
              </a:rPr>
              <a:t>Our approach will be to use a KB consisting</a:t>
            </a:r>
            <a:br>
              <a:rPr lang="en-US" dirty="0">
                <a:latin typeface="Corbel"/>
                <a:cs typeface="Corbel"/>
              </a:rPr>
            </a:br>
            <a:r>
              <a:rPr lang="en-US" dirty="0">
                <a:latin typeface="Corbel"/>
                <a:cs typeface="Corbel"/>
              </a:rPr>
              <a:t>of two sorts of knowledge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rbel"/>
                <a:cs typeface="Corbel"/>
              </a:rPr>
              <a:t>Unconditional knowledge (aka facts): </a:t>
            </a:r>
            <a:r>
              <a:rPr lang="en-US" i="1" dirty="0">
                <a:latin typeface="Corbel"/>
                <a:cs typeface="Corbel"/>
              </a:rPr>
              <a:t>atomic</a:t>
            </a:r>
            <a:r>
              <a:rPr lang="en-US" dirty="0">
                <a:latin typeface="Corbel"/>
                <a:cs typeface="Corbel"/>
              </a:rPr>
              <a:t> statements that are </a:t>
            </a:r>
            <a:r>
              <a:rPr lang="en-US" b="1" dirty="0">
                <a:solidFill>
                  <a:schemeClr val="tx2"/>
                </a:solidFill>
                <a:latin typeface="Corbel"/>
                <a:cs typeface="Corbel"/>
              </a:rPr>
              <a:t>true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rbel"/>
                <a:cs typeface="Corbel"/>
              </a:rPr>
              <a:t>Conditional knowledge: statements of the form</a:t>
            </a:r>
          </a:p>
          <a:p>
            <a:pPr marL="274320" lvl="1" indent="0" algn="ctr">
              <a:buNone/>
            </a:pPr>
            <a:r>
              <a:rPr lang="en-US" b="1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If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P</a:t>
            </a:r>
            <a:r>
              <a:rPr lang="en-US" baseline="-25000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1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and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… </a:t>
            </a:r>
            <a:r>
              <a:rPr lang="en-US" b="1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and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P</a:t>
            </a:r>
            <a:r>
              <a:rPr lang="en-US" i="1" baseline="-25000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n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then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Q, </a:t>
            </a:r>
            <a:r>
              <a:rPr lang="en-US" dirty="0">
                <a:latin typeface="Corbel"/>
                <a:cs typeface="Corbel"/>
              </a:rPr>
              <a:t>where</a:t>
            </a:r>
            <a:r>
              <a:rPr lang="en-US" dirty="0">
                <a:latin typeface="Calibri Light" panose="020F0302020204030204" pitchFamily="34" charset="0"/>
                <a:cs typeface="Corbel"/>
              </a:rPr>
              <a:t> 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P</a:t>
            </a:r>
            <a:r>
              <a:rPr lang="en-US" baseline="-25000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i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</a:t>
            </a:r>
            <a:r>
              <a:rPr lang="en-US" dirty="0">
                <a:latin typeface="Corbel"/>
                <a:cs typeface="Corbel"/>
              </a:rPr>
              <a:t>&amp;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Q </a:t>
            </a:r>
            <a:r>
              <a:rPr lang="en-US" dirty="0">
                <a:latin typeface="Corbel"/>
                <a:cs typeface="Corbel"/>
              </a:rPr>
              <a:t>are atomic</a:t>
            </a:r>
          </a:p>
          <a:p>
            <a:r>
              <a:rPr lang="en-US" b="1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If</a:t>
            </a:r>
            <a:r>
              <a:rPr lang="en-US" dirty="0">
                <a:latin typeface="Corbel"/>
                <a:cs typeface="Corbel"/>
              </a:rPr>
              <a:t>,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and</a:t>
            </a:r>
            <a:r>
              <a:rPr lang="en-US" dirty="0">
                <a:latin typeface="Corbel"/>
                <a:cs typeface="Corbel"/>
              </a:rPr>
              <a:t>, &amp;</a:t>
            </a:r>
            <a:r>
              <a:rPr lang="en-US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Calibri Light" panose="020F0302020204030204" pitchFamily="34" charset="0"/>
                <a:cs typeface="Corbel"/>
              </a:rPr>
              <a:t>then</a:t>
            </a:r>
            <a:r>
              <a:rPr lang="en-US" dirty="0">
                <a:solidFill>
                  <a:schemeClr val="tx2"/>
                </a:solidFill>
                <a:latin typeface="Corbel" panose="020B0503020204020204" pitchFamily="34" charset="0"/>
                <a:cs typeface="Corbel"/>
              </a:rPr>
              <a:t> </a:t>
            </a:r>
            <a:r>
              <a:rPr lang="en-US" dirty="0">
                <a:latin typeface="Corbel" panose="020B0503020204020204" pitchFamily="34" charset="0"/>
                <a:cs typeface="Corbel"/>
              </a:rPr>
              <a:t>are special keywords</a:t>
            </a:r>
            <a:endParaRPr lang="en-US" dirty="0">
              <a:latin typeface="Corbel"/>
              <a:cs typeface="Corbel"/>
            </a:endParaRPr>
          </a:p>
          <a:p>
            <a:r>
              <a:rPr lang="en-US" dirty="0">
                <a:latin typeface="Corbel"/>
                <a:cs typeface="Corbel"/>
              </a:rPr>
              <a:t>Other symbols are either </a:t>
            </a:r>
          </a:p>
          <a:p>
            <a:pPr lvl="1"/>
            <a:r>
              <a:rPr lang="en-US" dirty="0">
                <a:latin typeface="Corbel"/>
                <a:cs typeface="Corbel"/>
              </a:rPr>
              <a:t>variables (capitalized), or </a:t>
            </a:r>
          </a:p>
          <a:p>
            <a:pPr lvl="1"/>
            <a:r>
              <a:rPr lang="en-US" dirty="0">
                <a:latin typeface="Corbel"/>
                <a:cs typeface="Corbel"/>
              </a:rPr>
              <a:t>constants (</a:t>
            </a:r>
            <a:r>
              <a:rPr lang="en-US" dirty="0" err="1">
                <a:latin typeface="Corbel"/>
                <a:cs typeface="Corbel"/>
              </a:rPr>
              <a:t>uncapitalized</a:t>
            </a:r>
            <a:r>
              <a:rPr lang="en-US" dirty="0">
                <a:latin typeface="Corbel"/>
                <a:cs typeface="Corbel"/>
              </a:rPr>
              <a:t>)</a:t>
            </a:r>
          </a:p>
          <a:p>
            <a:pPr lvl="1"/>
            <a:r>
              <a:rPr lang="en-US" dirty="0">
                <a:latin typeface="Corbel"/>
                <a:cs typeface="Corbel"/>
              </a:rPr>
              <a:t>E.g., </a:t>
            </a:r>
            <a:r>
              <a:rPr lang="en-US" dirty="0">
                <a:solidFill>
                  <a:schemeClr val="tx2"/>
                </a:solidFill>
                <a:latin typeface="Corbel"/>
                <a:cs typeface="Corbel"/>
              </a:rPr>
              <a:t>luke </a:t>
            </a:r>
            <a:r>
              <a:rPr lang="en-US" dirty="0">
                <a:latin typeface="Corbel"/>
                <a:cs typeface="Corbel"/>
              </a:rPr>
              <a:t>and </a:t>
            </a:r>
            <a:r>
              <a:rPr lang="en-US" dirty="0">
                <a:solidFill>
                  <a:schemeClr val="tx2"/>
                </a:solidFill>
                <a:latin typeface="Corbel"/>
                <a:cs typeface="Corbel"/>
              </a:rPr>
              <a:t>r2d2</a:t>
            </a:r>
            <a:r>
              <a:rPr lang="en-US" dirty="0">
                <a:latin typeface="Corbel"/>
                <a:cs typeface="Corbel"/>
              </a:rPr>
              <a:t> are constants, whereas</a:t>
            </a:r>
          </a:p>
          <a:p>
            <a:pPr lvl="1"/>
            <a:r>
              <a:rPr lang="en-US" dirty="0" err="1">
                <a:solidFill>
                  <a:schemeClr val="tx2"/>
                </a:solidFill>
                <a:latin typeface="Corbel"/>
                <a:cs typeface="Corbel"/>
              </a:rPr>
              <a:t>Sith</a:t>
            </a:r>
            <a:r>
              <a:rPr lang="en-US" dirty="0">
                <a:solidFill>
                  <a:schemeClr val="tx2"/>
                </a:solidFill>
                <a:latin typeface="Corbel"/>
                <a:cs typeface="Corbel"/>
              </a:rPr>
              <a:t> </a:t>
            </a:r>
            <a:r>
              <a:rPr lang="en-US" dirty="0">
                <a:latin typeface="Corbel"/>
                <a:cs typeface="Corbel"/>
              </a:rPr>
              <a:t>and </a:t>
            </a:r>
            <a:r>
              <a:rPr lang="en-US" dirty="0">
                <a:solidFill>
                  <a:schemeClr val="tx2"/>
                </a:solidFill>
                <a:latin typeface="Corbel"/>
                <a:cs typeface="Corbel"/>
              </a:rPr>
              <a:t>Droid</a:t>
            </a:r>
            <a:r>
              <a:rPr lang="en-US" dirty="0">
                <a:latin typeface="Corbel"/>
                <a:cs typeface="Corbel"/>
              </a:rPr>
              <a:t> are variables</a:t>
            </a:r>
          </a:p>
          <a:p>
            <a:r>
              <a:rPr lang="en-US" dirty="0">
                <a:latin typeface="Corbel"/>
                <a:cs typeface="Corbel"/>
              </a:rPr>
              <a:t>Your turn: variable or constant?</a:t>
            </a:r>
          </a:p>
          <a:p>
            <a:pPr marL="548640" lvl="2" indent="0">
              <a:buNone/>
              <a:tabLst>
                <a:tab pos="914400" algn="l"/>
                <a:tab pos="1541463" algn="l"/>
                <a:tab pos="2000250" algn="l"/>
                <a:tab pos="3376613" algn="l"/>
                <a:tab pos="4681538" algn="l"/>
              </a:tabLst>
            </a:pPr>
            <a:r>
              <a:rPr lang="en-US" dirty="0">
                <a:latin typeface="Corbel"/>
                <a:cs typeface="Corbel"/>
              </a:rPr>
              <a:t>Potato	x	THX1138	Variable	hamster89	</a:t>
            </a:r>
            <a:r>
              <a:rPr lang="en-US" dirty="0" err="1">
                <a:latin typeface="Corbel"/>
                <a:cs typeface="Corbel"/>
              </a:rPr>
              <a:t>probFail</a:t>
            </a:r>
            <a:endParaRPr lang="en-US" dirty="0">
              <a:latin typeface="Corbel"/>
              <a:cs typeface="Corbe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533401"/>
            <a:ext cx="259080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52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A SAMPLE KB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394192" cy="4876800"/>
          </a:xfrm>
        </p:spPr>
        <p:txBody>
          <a:bodyPr numCol="1">
            <a:normAutofit/>
          </a:bodyPr>
          <a:lstStyle/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latin typeface="Corbel"/>
                <a:cs typeface="Corbel"/>
              </a:rPr>
              <a:t>obi_wan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r>
              <a:rPr lang="en-US" sz="2200" dirty="0">
                <a:latin typeface="Corbel"/>
                <a:cs typeface="Corbel"/>
              </a:rPr>
              <a:t>	</a:t>
            </a:r>
            <a:r>
              <a:rPr lang="en-US" sz="2200" dirty="0" err="1">
                <a:latin typeface="Corbel"/>
                <a:cs typeface="Corbel"/>
              </a:rPr>
              <a:t>qui_gon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latin typeface="Corbel"/>
                <a:cs typeface="Corbel"/>
              </a:rPr>
              <a:t>yoda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r>
              <a:rPr lang="en-US" sz="2200" dirty="0">
                <a:latin typeface="Corbel"/>
                <a:cs typeface="Corbel"/>
              </a:rPr>
              <a:t>	</a:t>
            </a:r>
            <a:r>
              <a:rPr lang="en-US" sz="2200" dirty="0" err="1">
                <a:latin typeface="Corbel"/>
                <a:cs typeface="Corbel"/>
              </a:rPr>
              <a:t>mace_windu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 err="1">
                <a:latin typeface="Corbel"/>
                <a:cs typeface="Corbel"/>
              </a:rPr>
              <a:t>dooku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sith</a:t>
            </a:r>
            <a:r>
              <a:rPr lang="en-US" sz="2200" dirty="0">
                <a:latin typeface="Corbel"/>
                <a:cs typeface="Corbel"/>
              </a:rPr>
              <a:t>	</a:t>
            </a:r>
            <a:r>
              <a:rPr lang="en-US" sz="2200" dirty="0" err="1">
                <a:latin typeface="Corbel"/>
                <a:cs typeface="Corbel"/>
              </a:rPr>
              <a:t>sidious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sith</a:t>
            </a:r>
            <a:endParaRPr lang="en-US" sz="2200" dirty="0"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>
                <a:latin typeface="Corbel"/>
                <a:cs typeface="Corbel"/>
              </a:rPr>
              <a:t>luke was </a:t>
            </a:r>
            <a:r>
              <a:rPr lang="en-US" sz="2200" dirty="0" err="1">
                <a:latin typeface="Corbel"/>
                <a:cs typeface="Corbel"/>
              </a:rPr>
              <a:t>padawan</a:t>
            </a:r>
            <a:r>
              <a:rPr lang="en-US" sz="2200" dirty="0">
                <a:latin typeface="Corbel"/>
                <a:cs typeface="Corbel"/>
              </a:rPr>
              <a:t> to </a:t>
            </a:r>
            <a:r>
              <a:rPr lang="en-US" sz="2200" dirty="0" err="1">
                <a:latin typeface="Corbel"/>
                <a:cs typeface="Corbel"/>
              </a:rPr>
              <a:t>obi_wan</a:t>
            </a:r>
            <a:r>
              <a:rPr lang="en-US" sz="2200" dirty="0">
                <a:latin typeface="Corbel"/>
                <a:cs typeface="Corbel"/>
              </a:rPr>
              <a:t>	</a:t>
            </a:r>
            <a:r>
              <a:rPr lang="en-US" sz="2200" dirty="0" err="1">
                <a:latin typeface="Corbel"/>
                <a:cs typeface="Corbel"/>
              </a:rPr>
              <a:t>obi_wan</a:t>
            </a:r>
            <a:r>
              <a:rPr lang="en-US" sz="2200" dirty="0">
                <a:latin typeface="Corbel"/>
                <a:cs typeface="Corbel"/>
              </a:rPr>
              <a:t> was </a:t>
            </a:r>
            <a:r>
              <a:rPr lang="en-US" sz="2200" dirty="0" err="1">
                <a:latin typeface="Corbel"/>
                <a:cs typeface="Corbel"/>
              </a:rPr>
              <a:t>padawan</a:t>
            </a:r>
            <a:r>
              <a:rPr lang="en-US" sz="2200" dirty="0">
                <a:latin typeface="Corbel"/>
                <a:cs typeface="Corbel"/>
              </a:rPr>
              <a:t> to </a:t>
            </a:r>
            <a:r>
              <a:rPr lang="en-US" sz="2200" dirty="0" err="1">
                <a:latin typeface="Corbel"/>
                <a:cs typeface="Corbel"/>
              </a:rPr>
              <a:t>qui_gon</a:t>
            </a:r>
            <a:endParaRPr lang="en-US" sz="2200" dirty="0"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latin typeface="Corbel"/>
                <a:cs typeface="Corbel"/>
              </a:rPr>
              <a:t>qui_gon</a:t>
            </a:r>
            <a:r>
              <a:rPr lang="en-US" sz="2200" dirty="0">
                <a:latin typeface="Corbel"/>
                <a:cs typeface="Corbel"/>
              </a:rPr>
              <a:t> was </a:t>
            </a:r>
            <a:r>
              <a:rPr lang="en-US" sz="2200" dirty="0" err="1">
                <a:latin typeface="Corbel"/>
                <a:cs typeface="Corbel"/>
              </a:rPr>
              <a:t>padawan</a:t>
            </a:r>
            <a:r>
              <a:rPr lang="en-US" sz="2200" dirty="0">
                <a:latin typeface="Corbel"/>
                <a:cs typeface="Corbel"/>
              </a:rPr>
              <a:t> to </a:t>
            </a:r>
            <a:r>
              <a:rPr lang="en-US" sz="2200" dirty="0" err="1">
                <a:latin typeface="Corbel"/>
                <a:cs typeface="Corbel"/>
              </a:rPr>
              <a:t>dooku</a:t>
            </a:r>
            <a:r>
              <a:rPr lang="en-US" sz="2200" dirty="0">
                <a:latin typeface="Corbel"/>
                <a:cs typeface="Corbel"/>
              </a:rPr>
              <a:t>	</a:t>
            </a:r>
            <a:r>
              <a:rPr lang="en-US" sz="2200" dirty="0" err="1">
                <a:latin typeface="Corbel"/>
                <a:cs typeface="Corbel"/>
              </a:rPr>
              <a:t>dooku</a:t>
            </a:r>
            <a:r>
              <a:rPr lang="en-US" sz="2200" dirty="0">
                <a:latin typeface="Corbel"/>
                <a:cs typeface="Corbel"/>
              </a:rPr>
              <a:t> was an apprentice to </a:t>
            </a:r>
            <a:r>
              <a:rPr lang="en-US" sz="2200" dirty="0" err="1">
                <a:latin typeface="Corbel"/>
                <a:cs typeface="Corbel"/>
              </a:rPr>
              <a:t>sidious</a:t>
            </a:r>
            <a:endParaRPr lang="en-US" sz="2200" dirty="0"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latin typeface="Corbel"/>
                <a:cs typeface="Corbel"/>
              </a:rPr>
              <a:t>If A was </a:t>
            </a:r>
            <a:r>
              <a:rPr lang="en-US" sz="2200" dirty="0" err="1">
                <a:latin typeface="Corbel"/>
                <a:cs typeface="Corbel"/>
              </a:rPr>
              <a:t>padawan</a:t>
            </a:r>
            <a:r>
              <a:rPr lang="en-US" sz="2200" dirty="0">
                <a:latin typeface="Corbel"/>
                <a:cs typeface="Corbel"/>
              </a:rPr>
              <a:t> to B then B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latin typeface="Corbel"/>
                <a:cs typeface="Corbel"/>
              </a:rPr>
              <a:t>If A was </a:t>
            </a:r>
            <a:r>
              <a:rPr lang="en-US" sz="2200" dirty="0" err="1">
                <a:latin typeface="Corbel"/>
                <a:cs typeface="Corbel"/>
              </a:rPr>
              <a:t>padawan</a:t>
            </a:r>
            <a:r>
              <a:rPr lang="en-US" sz="2200" dirty="0">
                <a:latin typeface="Corbel"/>
                <a:cs typeface="Corbel"/>
              </a:rPr>
              <a:t> to B then A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44302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676" y="847725"/>
            <a:ext cx="7895844" cy="575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153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LOGICAL ENTAILMENT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>
                <a:latin typeface="Corbel"/>
                <a:cs typeface="Corbel"/>
              </a:rPr>
              <a:t>X logically entails Y when the truth of X requires us to conclude that Y is also true.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>
                <a:latin typeface="Corbel"/>
                <a:cs typeface="Corbel"/>
              </a:rPr>
              <a:t>For example, “The president was assassinated.” entails “The president is dead.” because assassination conceptually requires death.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>
                <a:latin typeface="Corbel"/>
                <a:cs typeface="Corbel"/>
              </a:rPr>
              <a:t>In our approach, entailment is entirely </a:t>
            </a:r>
            <a:r>
              <a:rPr lang="en-US" sz="2200" i="1" dirty="0">
                <a:latin typeface="Corbel"/>
                <a:cs typeface="Corbel"/>
              </a:rPr>
              <a:t>syntactic</a:t>
            </a:r>
            <a:r>
              <a:rPr lang="en-US" sz="2200" dirty="0">
                <a:latin typeface="Corbel"/>
                <a:cs typeface="Corbel"/>
              </a:rPr>
              <a:t>, based on the structural relationships between atomic and conditional sentences 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>
                <a:latin typeface="Corbel"/>
                <a:cs typeface="Corbel"/>
              </a:rPr>
              <a:t>In other words, it doesn’t matter what the symbols </a:t>
            </a:r>
            <a:r>
              <a:rPr lang="en-US" sz="2200" i="1" dirty="0">
                <a:latin typeface="Corbel"/>
                <a:cs typeface="Corbel"/>
              </a:rPr>
              <a:t>mean</a:t>
            </a:r>
            <a:r>
              <a:rPr lang="en-US" sz="2200" dirty="0">
                <a:latin typeface="Corbel"/>
                <a:cs typeface="Corbel"/>
              </a:rPr>
              <a:t>, in fact attention to semantics can lead us astray.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>
                <a:latin typeface="Corbel"/>
                <a:cs typeface="Corbel"/>
              </a:rPr>
              <a:t>The two statements “X” and “If X then Y” entail “Y”. Why?</a:t>
            </a:r>
          </a:p>
        </p:txBody>
      </p:sp>
    </p:spTree>
    <p:extLst>
      <p:ext uri="{BB962C8B-B14F-4D97-AF65-F5344CB8AC3E}">
        <p14:creationId xmlns:p14="http://schemas.microsoft.com/office/powerpoint/2010/main" val="274220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ENTAILMENTS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yoda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Why is this entailed?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It appears in the KB!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dooku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Is this entailed?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The KB doesn’t say it explicitly…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endParaRPr lang="en-US" sz="18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endParaRPr lang="en-US" sz="18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qui_gon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yoda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mace_windu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dooku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sith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sidious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sith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luke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qui_gon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qui_gon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dooku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dooku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was an apprentice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sidious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If A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B then B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If A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B then A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94120" y="1425040"/>
            <a:ext cx="4251371" cy="50519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1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ynchro LET"/>
                <a:cs typeface="Synchro LET"/>
              </a:rPr>
              <a:t>ENTAILMENTS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yoda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Why is this entailed?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It appears in the KB!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2200" dirty="0" err="1">
                <a:latin typeface="Corbel"/>
                <a:cs typeface="Corbel"/>
              </a:rPr>
              <a:t>dooku</a:t>
            </a:r>
            <a:r>
              <a:rPr lang="en-US" sz="2200" dirty="0">
                <a:latin typeface="Corbel"/>
                <a:cs typeface="Corbel"/>
              </a:rPr>
              <a:t> is a </a:t>
            </a:r>
            <a:r>
              <a:rPr lang="en-US" sz="2200" dirty="0" err="1">
                <a:latin typeface="Corbel"/>
                <a:cs typeface="Corbel"/>
              </a:rPr>
              <a:t>jedi</a:t>
            </a:r>
            <a:endParaRPr lang="en-US" sz="2200" dirty="0">
              <a:latin typeface="Corbel"/>
              <a:cs typeface="Corbel"/>
            </a:endParaRP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Is this entailed?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The KB doesn’t say it explicitly…</a:t>
            </a:r>
          </a:p>
          <a:p>
            <a:pPr marL="499745" lvl="1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800" dirty="0">
                <a:latin typeface="Corbel"/>
                <a:cs typeface="Corbel"/>
              </a:rPr>
              <a:t>But these two sentences entail it.</a:t>
            </a:r>
          </a:p>
          <a:p>
            <a:pPr marL="774065" lvl="2" indent="-225425">
              <a:lnSpc>
                <a:spcPct val="120000"/>
              </a:lnSpc>
              <a:tabLst>
                <a:tab pos="2681288" algn="l"/>
              </a:tabLst>
            </a:pPr>
            <a:r>
              <a:rPr lang="en-US" sz="1600" dirty="0">
                <a:latin typeface="Corbel"/>
                <a:cs typeface="Corbel"/>
              </a:rPr>
              <a:t>How does this work?</a:t>
            </a: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225425" indent="-225425">
              <a:lnSpc>
                <a:spcPct val="120000"/>
              </a:lnSpc>
              <a:tabLst>
                <a:tab pos="2681288" algn="l"/>
              </a:tabLst>
            </a:pPr>
            <a:endParaRPr lang="en-US" sz="2200" dirty="0"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qui_gon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yoda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mace_windu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dooku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sith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sidious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sith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luke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obi_wan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qui_gon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qui_gon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was </a:t>
            </a: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to </a:t>
            </a: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dooku</a:t>
            </a:r>
            <a:endParaRPr lang="en-US" sz="2200" dirty="0">
              <a:solidFill>
                <a:schemeClr val="accent5"/>
              </a:solidFill>
              <a:latin typeface="Corbel"/>
              <a:cs typeface="Corbel"/>
            </a:endParaRPr>
          </a:p>
          <a:p>
            <a:pPr marL="0" indent="0">
              <a:buNone/>
              <a:tabLst>
                <a:tab pos="4059238" algn="l"/>
              </a:tabLst>
            </a:pP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dooku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was an apprentice to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sidious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If A was </a:t>
            </a: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accent5"/>
                </a:solidFill>
                <a:latin typeface="Corbel"/>
                <a:cs typeface="Corbel"/>
              </a:rPr>
              <a:t> to B then B is a </a:t>
            </a:r>
            <a:r>
              <a:rPr lang="en-US" sz="2200" dirty="0" err="1">
                <a:solidFill>
                  <a:schemeClr val="accent5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accent5"/>
              </a:solidFill>
              <a:latin typeface="Corbel"/>
              <a:cs typeface="Corbel"/>
            </a:endParaRPr>
          </a:p>
          <a:p>
            <a:pPr marL="0" indent="0">
              <a:lnSpc>
                <a:spcPct val="120000"/>
              </a:lnSpc>
              <a:buNone/>
              <a:tabLst>
                <a:tab pos="4059238" algn="l"/>
              </a:tabLst>
            </a:pP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If A was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padawan</a:t>
            </a:r>
            <a:r>
              <a:rPr lang="en-US" sz="2200" dirty="0">
                <a:solidFill>
                  <a:schemeClr val="tx2"/>
                </a:solidFill>
                <a:latin typeface="Corbel"/>
                <a:cs typeface="Corbel"/>
              </a:rPr>
              <a:t> to B then A is a </a:t>
            </a:r>
            <a:r>
              <a:rPr lang="en-US" sz="2200" dirty="0" err="1">
                <a:solidFill>
                  <a:schemeClr val="tx2"/>
                </a:solidFill>
                <a:latin typeface="Corbel"/>
                <a:cs typeface="Corbel"/>
              </a:rPr>
              <a:t>jedi</a:t>
            </a:r>
            <a:endParaRPr lang="en-US" sz="2200" dirty="0">
              <a:solidFill>
                <a:schemeClr val="tx2"/>
              </a:solidFill>
              <a:latin typeface="Corbel"/>
              <a:cs typeface="Corbe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894120" y="1425040"/>
            <a:ext cx="4251371" cy="505196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49506" y="4432515"/>
            <a:ext cx="3518115" cy="3099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49503" y="5535432"/>
            <a:ext cx="3931920" cy="3099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1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9353</TotalTime>
  <Words>1224</Words>
  <Application>Microsoft Office PowerPoint</Application>
  <PresentationFormat>Widescreen</PresentationFormat>
  <Paragraphs>225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Colonna MT</vt:lpstr>
      <vt:lpstr>Synchro LET</vt:lpstr>
      <vt:lpstr>Calibri Light</vt:lpstr>
      <vt:lpstr>Agnes</vt:lpstr>
      <vt:lpstr>Arial</vt:lpstr>
      <vt:lpstr>Corbel</vt:lpstr>
      <vt:lpstr>Calibri</vt:lpstr>
      <vt:lpstr>Clarity</vt:lpstr>
      <vt:lpstr>A PROCEDURE FOR Thinking</vt:lpstr>
      <vt:lpstr>ALERTS</vt:lpstr>
      <vt:lpstr>MODELS OF COMPUTATION</vt:lpstr>
      <vt:lpstr>KNOWLEDGE BASE</vt:lpstr>
      <vt:lpstr>A SAMPLE KB</vt:lpstr>
      <vt:lpstr>PowerPoint Presentation</vt:lpstr>
      <vt:lpstr>LOGICAL ENTAILMENT</vt:lpstr>
      <vt:lpstr>ENTAILMENTS</vt:lpstr>
      <vt:lpstr>ENTAILMENTS</vt:lpstr>
      <vt:lpstr>ENTAILMENTS</vt:lpstr>
      <vt:lpstr>ENTAILMENTS</vt:lpstr>
      <vt:lpstr>PowerPoint Presentation</vt:lpstr>
      <vt:lpstr>PowerPoint Presentation</vt:lpstr>
      <vt:lpstr>THOUGHT, VERSION 1.0</vt:lpstr>
      <vt:lpstr>PowerPoint Presentation</vt:lpstr>
      <vt:lpstr>VARIABLES</vt:lpstr>
      <vt:lpstr>VARIABLES</vt:lpstr>
      <vt:lpstr>VARIABLES</vt:lpstr>
      <vt:lpstr>PRACTICE</vt:lpstr>
      <vt:lpstr>PowerPoint Presentation</vt:lpstr>
      <vt:lpstr>PowerPoint Presentation</vt:lpstr>
      <vt:lpstr>PowerPoint Presentation</vt:lpstr>
      <vt:lpstr>NEXT TIME…</vt:lpstr>
    </vt:vector>
  </TitlesOfParts>
  <Company>Otterbein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Intelligence</dc:title>
  <dc:creator>David Stucki</dc:creator>
  <cp:lastModifiedBy>David Stucki</cp:lastModifiedBy>
  <cp:revision>88</cp:revision>
  <dcterms:created xsi:type="dcterms:W3CDTF">2013-10-29T15:52:47Z</dcterms:created>
  <dcterms:modified xsi:type="dcterms:W3CDTF">2024-09-08T03:45:56Z</dcterms:modified>
</cp:coreProperties>
</file>